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148C"/>
    <a:srgbClr val="EF7A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9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CC9AFB-3A2E-4685-880C-5575093ACFF1}" type="datetimeFigureOut">
              <a:rPr lang="zh-TW" altLang="en-US" smtClean="0"/>
              <a:t>2021/2/24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768DCF-E4F0-409B-A7F4-FE6970818B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9799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768DCF-E4F0-409B-A7F4-FE6970818BA7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94743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768DCF-E4F0-409B-A7F4-FE6970818BA7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5523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768DCF-E4F0-409B-A7F4-FE6970818BA7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43991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768DCF-E4F0-409B-A7F4-FE6970818BA7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19372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768DCF-E4F0-409B-A7F4-FE6970818BA7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63119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768DCF-E4F0-409B-A7F4-FE6970818BA7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5885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fr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551E5-6578-4A25-BD88-5A1DECC605B2}" type="datetimeFigureOut">
              <a:rPr lang="fr-CA"/>
              <a:pPr>
                <a:defRPr/>
              </a:pPr>
              <a:t>2021-02-24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DC0D6E-E37F-4588-BDED-3BC66CD4A537}" type="slidenum">
              <a:rPr lang="fr-CA" altLang="zh-TW"/>
              <a:pPr/>
              <a:t>‹#›</a:t>
            </a:fld>
            <a:endParaRPr lang="fr-CA" altLang="zh-TW"/>
          </a:p>
        </p:txBody>
      </p:sp>
    </p:spTree>
    <p:extLst>
      <p:ext uri="{BB962C8B-B14F-4D97-AF65-F5344CB8AC3E}">
        <p14:creationId xmlns:p14="http://schemas.microsoft.com/office/powerpoint/2010/main" val="317517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B0180-0E56-4169-9650-AB4B2868DF68}" type="datetimeFigureOut">
              <a:rPr lang="fr-CA"/>
              <a:pPr>
                <a:defRPr/>
              </a:pPr>
              <a:t>2021-02-24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C83E1A-C9DD-4BB6-BECD-BDEEEAA423B0}" type="slidenum">
              <a:rPr lang="fr-CA" altLang="zh-TW"/>
              <a:pPr/>
              <a:t>‹#›</a:t>
            </a:fld>
            <a:endParaRPr lang="fr-CA" altLang="zh-TW"/>
          </a:p>
        </p:txBody>
      </p:sp>
    </p:spTree>
    <p:extLst>
      <p:ext uri="{BB962C8B-B14F-4D97-AF65-F5344CB8AC3E}">
        <p14:creationId xmlns:p14="http://schemas.microsoft.com/office/powerpoint/2010/main" val="782680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1F1AA-6A5B-44A6-A1C9-A8575056B85C}" type="datetimeFigureOut">
              <a:rPr lang="fr-CA"/>
              <a:pPr>
                <a:defRPr/>
              </a:pPr>
              <a:t>2021-02-24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06DD90-56F5-46B8-83F9-9A5D807D8C4C}" type="slidenum">
              <a:rPr lang="fr-CA" altLang="zh-TW"/>
              <a:pPr/>
              <a:t>‹#›</a:t>
            </a:fld>
            <a:endParaRPr lang="fr-CA" altLang="zh-TW"/>
          </a:p>
        </p:txBody>
      </p:sp>
    </p:spTree>
    <p:extLst>
      <p:ext uri="{BB962C8B-B14F-4D97-AF65-F5344CB8AC3E}">
        <p14:creationId xmlns:p14="http://schemas.microsoft.com/office/powerpoint/2010/main" val="3882538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C21EA-6F63-4CCE-BDC1-091F3867B0F1}" type="datetimeFigureOut">
              <a:rPr lang="fr-CA"/>
              <a:pPr>
                <a:defRPr/>
              </a:pPr>
              <a:t>2021-02-24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1C5442-6585-4B2C-8307-9819065E0573}" type="slidenum">
              <a:rPr lang="fr-CA" altLang="zh-TW"/>
              <a:pPr/>
              <a:t>‹#›</a:t>
            </a:fld>
            <a:endParaRPr lang="fr-CA" altLang="zh-TW"/>
          </a:p>
        </p:txBody>
      </p:sp>
    </p:spTree>
    <p:extLst>
      <p:ext uri="{BB962C8B-B14F-4D97-AF65-F5344CB8AC3E}">
        <p14:creationId xmlns:p14="http://schemas.microsoft.com/office/powerpoint/2010/main" val="3049051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18753-41D6-43D3-B4E5-4363D6C33DD4}" type="datetimeFigureOut">
              <a:rPr lang="fr-CA"/>
              <a:pPr>
                <a:defRPr/>
              </a:pPr>
              <a:t>2021-02-24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5FC4C-F8A4-43C4-BE0F-94CCD41A6F8B}" type="slidenum">
              <a:rPr lang="fr-CA" altLang="zh-TW"/>
              <a:pPr/>
              <a:t>‹#›</a:t>
            </a:fld>
            <a:endParaRPr lang="fr-CA" altLang="zh-TW"/>
          </a:p>
        </p:txBody>
      </p:sp>
    </p:spTree>
    <p:extLst>
      <p:ext uri="{BB962C8B-B14F-4D97-AF65-F5344CB8AC3E}">
        <p14:creationId xmlns:p14="http://schemas.microsoft.com/office/powerpoint/2010/main" val="4200228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EFDB5-2188-4661-A793-F62D6D264C46}" type="datetimeFigureOut">
              <a:rPr lang="fr-CA"/>
              <a:pPr>
                <a:defRPr/>
              </a:pPr>
              <a:t>2021-02-24</a:t>
            </a:fld>
            <a:endParaRPr lang="fr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6F3B1F-5610-40B7-88A0-5480E1696B1D}" type="slidenum">
              <a:rPr lang="fr-CA" altLang="zh-TW"/>
              <a:pPr/>
              <a:t>‹#›</a:t>
            </a:fld>
            <a:endParaRPr lang="fr-CA" altLang="zh-TW"/>
          </a:p>
        </p:txBody>
      </p:sp>
    </p:spTree>
    <p:extLst>
      <p:ext uri="{BB962C8B-B14F-4D97-AF65-F5344CB8AC3E}">
        <p14:creationId xmlns:p14="http://schemas.microsoft.com/office/powerpoint/2010/main" val="3007106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30E58-C0CA-4479-8228-05C611D6B1BD}" type="datetimeFigureOut">
              <a:rPr lang="fr-CA"/>
              <a:pPr>
                <a:defRPr/>
              </a:pPr>
              <a:t>2021-02-24</a:t>
            </a:fld>
            <a:endParaRPr lang="fr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37DF56-0FCF-4E0E-A484-F845A7E62DA2}" type="slidenum">
              <a:rPr lang="fr-CA" altLang="zh-TW"/>
              <a:pPr/>
              <a:t>‹#›</a:t>
            </a:fld>
            <a:endParaRPr lang="fr-CA" altLang="zh-TW"/>
          </a:p>
        </p:txBody>
      </p:sp>
    </p:spTree>
    <p:extLst>
      <p:ext uri="{BB962C8B-B14F-4D97-AF65-F5344CB8AC3E}">
        <p14:creationId xmlns:p14="http://schemas.microsoft.com/office/powerpoint/2010/main" val="2837880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fr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54A8A-9F1A-49D7-A69D-AFFD8D6ADFC5}" type="datetimeFigureOut">
              <a:rPr lang="fr-CA"/>
              <a:pPr>
                <a:defRPr/>
              </a:pPr>
              <a:t>2021-02-24</a:t>
            </a:fld>
            <a:endParaRPr lang="fr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552D6C-EF06-4866-BCC8-1C7042ADA7CC}" type="slidenum">
              <a:rPr lang="fr-CA" altLang="zh-TW"/>
              <a:pPr/>
              <a:t>‹#›</a:t>
            </a:fld>
            <a:endParaRPr lang="fr-CA" altLang="zh-TW"/>
          </a:p>
        </p:txBody>
      </p:sp>
    </p:spTree>
    <p:extLst>
      <p:ext uri="{BB962C8B-B14F-4D97-AF65-F5344CB8AC3E}">
        <p14:creationId xmlns:p14="http://schemas.microsoft.com/office/powerpoint/2010/main" val="2239311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B5783-70A5-40E2-B7D0-040945AB482D}" type="datetimeFigureOut">
              <a:rPr lang="fr-CA"/>
              <a:pPr>
                <a:defRPr/>
              </a:pPr>
              <a:t>2021-02-24</a:t>
            </a:fld>
            <a:endParaRPr lang="fr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762912-09A8-4DED-9D88-58E9AC0B4103}" type="slidenum">
              <a:rPr lang="fr-CA" altLang="zh-TW"/>
              <a:pPr/>
              <a:t>‹#›</a:t>
            </a:fld>
            <a:endParaRPr lang="fr-CA" altLang="zh-TW"/>
          </a:p>
        </p:txBody>
      </p:sp>
    </p:spTree>
    <p:extLst>
      <p:ext uri="{BB962C8B-B14F-4D97-AF65-F5344CB8AC3E}">
        <p14:creationId xmlns:p14="http://schemas.microsoft.com/office/powerpoint/2010/main" val="2139204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99ABB-6F64-4243-BB5A-5D785E634CA7}" type="datetimeFigureOut">
              <a:rPr lang="fr-CA"/>
              <a:pPr>
                <a:defRPr/>
              </a:pPr>
              <a:t>2021-02-24</a:t>
            </a:fld>
            <a:endParaRPr lang="fr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05AA97-638C-47BC-AD0E-D925E7C6FBC3}" type="slidenum">
              <a:rPr lang="fr-CA" altLang="zh-TW"/>
              <a:pPr/>
              <a:t>‹#›</a:t>
            </a:fld>
            <a:endParaRPr lang="fr-CA" altLang="zh-TW"/>
          </a:p>
        </p:txBody>
      </p:sp>
    </p:spTree>
    <p:extLst>
      <p:ext uri="{BB962C8B-B14F-4D97-AF65-F5344CB8AC3E}">
        <p14:creationId xmlns:p14="http://schemas.microsoft.com/office/powerpoint/2010/main" val="863073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fr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  <a:endParaRPr lang="fr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50BD6-69DD-4AB4-9397-D4545E736AA1}" type="datetimeFigureOut">
              <a:rPr lang="fr-CA"/>
              <a:pPr>
                <a:defRPr/>
              </a:pPr>
              <a:t>2021-02-24</a:t>
            </a:fld>
            <a:endParaRPr lang="fr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2DEDD-5AA7-4350-9D45-E6A3713A5F13}" type="slidenum">
              <a:rPr lang="fr-CA" altLang="zh-TW"/>
              <a:pPr/>
              <a:t>‹#›</a:t>
            </a:fld>
            <a:endParaRPr lang="fr-CA" altLang="zh-TW"/>
          </a:p>
        </p:txBody>
      </p:sp>
    </p:spTree>
    <p:extLst>
      <p:ext uri="{BB962C8B-B14F-4D97-AF65-F5344CB8AC3E}">
        <p14:creationId xmlns:p14="http://schemas.microsoft.com/office/powerpoint/2010/main" val="1601527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fr-CA" altLang="zh-TW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CA" altLang="zh-TW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876D14-7145-4F0A-8BCE-62A233C39243}" type="datetimeFigureOut">
              <a:rPr lang="fr-CA"/>
              <a:pPr>
                <a:defRPr/>
              </a:pPr>
              <a:t>2021-02-24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419D839-BFF0-4118-B37E-2921292B539C}" type="slidenum">
              <a:rPr lang="fr-CA" altLang="zh-TW"/>
              <a:pPr/>
              <a:t>‹#›</a:t>
            </a:fld>
            <a:endParaRPr lang="fr-CA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6888" y="339502"/>
            <a:ext cx="7772400" cy="2016249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A" dirty="0" smtClean="0">
                <a:solidFill>
                  <a:srgbClr val="BC148C"/>
                </a:solidFill>
              </a:rPr>
              <a:t>2021</a:t>
            </a:r>
            <a:r>
              <a:rPr lang="fr-CA" dirty="0" smtClean="0">
                <a:solidFill>
                  <a:srgbClr val="EF7A8E"/>
                </a:solidFill>
              </a:rPr>
              <a:t> </a:t>
            </a:r>
            <a:r>
              <a:rPr lang="zh-TW" altLang="en-US" dirty="0" smtClean="0">
                <a:solidFill>
                  <a:srgbClr val="BC148C"/>
                </a:solidFill>
              </a:rPr>
              <a:t>三年級英語科課程計畫</a:t>
            </a:r>
            <a:endParaRPr lang="fr-CA" dirty="0" smtClean="0">
              <a:solidFill>
                <a:srgbClr val="BC148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39784" y="4299942"/>
            <a:ext cx="1481024" cy="5207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>
                <a:solidFill>
                  <a:srgbClr val="00B050"/>
                </a:solidFill>
              </a:rPr>
              <a:t>連偉蓉</a:t>
            </a:r>
            <a:endParaRPr lang="fr-CA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411413" y="206375"/>
            <a:ext cx="6275387" cy="857250"/>
          </a:xfrm>
        </p:spPr>
        <p:txBody>
          <a:bodyPr/>
          <a:lstStyle/>
          <a:p>
            <a:pPr algn="l"/>
            <a:r>
              <a:rPr lang="zh-TW" altLang="en-US" dirty="0" smtClean="0">
                <a:solidFill>
                  <a:srgbClr val="3366CC"/>
                </a:solidFill>
                <a:latin typeface="文鼎空疊圓" pitchFamily="49" charset="-120"/>
                <a:ea typeface="文鼎空疊圓" pitchFamily="49" charset="-120"/>
              </a:rPr>
              <a:t>教 材 教 法</a:t>
            </a:r>
            <a:endParaRPr lang="fr-CA" altLang="zh-TW" dirty="0" smtClean="0">
              <a:solidFill>
                <a:srgbClr val="EF7A8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1413" y="1200150"/>
            <a:ext cx="6275387" cy="33940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i="1" dirty="0" smtClean="0">
                <a:solidFill>
                  <a:srgbClr val="EF7A8E"/>
                </a:solidFill>
              </a:rPr>
              <a:t>E-Star 4</a:t>
            </a:r>
            <a:r>
              <a:rPr lang="zh-TW" altLang="en-US" i="1" dirty="0" smtClean="0">
                <a:solidFill>
                  <a:srgbClr val="EF7A8E"/>
                </a:solidFill>
              </a:rPr>
              <a:t>  </a:t>
            </a:r>
            <a:r>
              <a:rPr lang="zh-TW" altLang="en-US" dirty="0" smtClean="0">
                <a:solidFill>
                  <a:srgbClr val="EF7A8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何嘉仁</a:t>
            </a:r>
            <a:endParaRPr lang="fr-CA" dirty="0" smtClean="0">
              <a:solidFill>
                <a:srgbClr val="EF7A8E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zh-TW" altLang="en-US" dirty="0">
                <a:solidFill>
                  <a:srgbClr val="3366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聽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讀</a:t>
            </a:r>
            <a:r>
              <a:rPr lang="zh-TW" altLang="en-US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寫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四種能力並重</a:t>
            </a:r>
            <a:endParaRPr lang="en-US" altLang="zh-TW" dirty="0" smtClean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rgbClr val="EF7A8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對話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dirty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角色扮演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歌曲演唱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韻文或課文朗讀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遊戲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團隊競賽</a:t>
            </a:r>
            <a:endParaRPr lang="en-US" altLang="zh-TW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zh-TW" altLang="en-US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跨文化小</a:t>
            </a:r>
            <a:r>
              <a:rPr lang="zh-TW" altLang="en-US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書閱讀</a:t>
            </a:r>
            <a:endParaRPr lang="zh-TW" altLang="zh-TW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auto">
              <a:spcAft>
                <a:spcPts val="0"/>
              </a:spcAft>
              <a:defRPr/>
            </a:pPr>
            <a:endParaRPr lang="fr-CA" dirty="0" smtClean="0">
              <a:solidFill>
                <a:srgbClr val="EF7A8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403826"/>
            <a:ext cx="8229600" cy="792162"/>
          </a:xfrm>
        </p:spPr>
        <p:txBody>
          <a:bodyPr/>
          <a:lstStyle/>
          <a:p>
            <a:r>
              <a:rPr lang="zh-TW" altLang="en-US" dirty="0" smtClean="0">
                <a:solidFill>
                  <a:srgbClr val="3366CC"/>
                </a:solidFill>
                <a:latin typeface="文鼎空疊圓" pitchFamily="49" charset="-120"/>
                <a:ea typeface="文鼎空疊圓" pitchFamily="49" charset="-120"/>
              </a:rPr>
              <a:t>教 學 計 畫</a:t>
            </a:r>
            <a:endParaRPr lang="fr-CA" altLang="zh-TW" dirty="0" smtClean="0">
              <a:solidFill>
                <a:schemeClr val="bg1"/>
              </a:solidFill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47864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預計教學進度</a:t>
            </a:r>
            <a:r>
              <a:rPr lang="en-US" altLang="zh-TW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每單元</a:t>
            </a:r>
            <a:r>
              <a:rPr lang="en-US" altLang="zh-TW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週</a:t>
            </a:r>
            <a:endParaRPr lang="en-US" altLang="zh-TW" b="1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solidFill>
                  <a:srgbClr val="6B6BC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每週單字</a:t>
            </a:r>
            <a:r>
              <a:rPr lang="en-US" altLang="zh-TW" dirty="0" smtClean="0">
                <a:solidFill>
                  <a:srgbClr val="6B6BC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dirty="0" smtClean="0">
                <a:solidFill>
                  <a:srgbClr val="6B6BC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句型小考</a:t>
            </a:r>
            <a:r>
              <a:rPr lang="fr-CA" altLang="zh-TW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  <a:p>
            <a:r>
              <a:rPr lang="en-US" altLang="zh-TW" dirty="0" smtClean="0">
                <a:solidFill>
                  <a:srgbClr val="00B050"/>
                </a:solidFill>
                <a:latin typeface="Comic Sans MS" panose="030F0702030302020204" pitchFamily="66" charset="0"/>
                <a:ea typeface="華康少女文字W6" pitchFamily="49" charset="-120"/>
              </a:rPr>
              <a:t>Culture Unit:  Dragon </a:t>
            </a:r>
            <a:r>
              <a:rPr lang="en-US" altLang="zh-TW" smtClean="0">
                <a:solidFill>
                  <a:srgbClr val="00B050"/>
                </a:solidFill>
                <a:latin typeface="Comic Sans MS" panose="030F0702030302020204" pitchFamily="66" charset="0"/>
                <a:ea typeface="華康少女文字W6" pitchFamily="49" charset="-120"/>
              </a:rPr>
              <a:t>Boat Festival</a:t>
            </a:r>
          </a:p>
          <a:p>
            <a:r>
              <a:rPr lang="zh-TW" altLang="en-US" dirty="0" smtClean="0">
                <a:solidFill>
                  <a:srgbClr val="FF66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讀者劇場</a:t>
            </a:r>
            <a:endParaRPr lang="en-US" altLang="zh-TW" dirty="0" smtClean="0">
              <a:solidFill>
                <a:srgbClr val="FF66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字母拼</a:t>
            </a: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讀</a:t>
            </a:r>
            <a:endParaRPr lang="en-US" altLang="zh-TW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聽力考試</a:t>
            </a:r>
            <a:endParaRPr lang="fr-CA" altLang="zh-TW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792162"/>
          </a:xfrm>
        </p:spPr>
        <p:txBody>
          <a:bodyPr/>
          <a:lstStyle/>
          <a:p>
            <a:r>
              <a:rPr lang="zh-TW" altLang="en-US" dirty="0" smtClean="0">
                <a:solidFill>
                  <a:srgbClr val="3366CC"/>
                </a:solidFill>
                <a:latin typeface="文鼎空疊圓" pitchFamily="49" charset="-120"/>
                <a:ea typeface="文鼎空疊圓" pitchFamily="49" charset="-120"/>
              </a:rPr>
              <a:t>評 量 方 式</a:t>
            </a:r>
            <a:endParaRPr lang="fr-CA" altLang="zh-TW" dirty="0" smtClean="0">
              <a:solidFill>
                <a:srgbClr val="EF7A8E"/>
              </a:solidFill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819872"/>
          </a:xfrm>
        </p:spPr>
        <p:txBody>
          <a:bodyPr/>
          <a:lstStyle/>
          <a:p>
            <a:endParaRPr lang="en-US" altLang="zh-TW" dirty="0" smtClean="0">
              <a:solidFill>
                <a:srgbClr val="3366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定期評量</a:t>
            </a:r>
            <a:r>
              <a:rPr lang="en-US" altLang="zh-TW" dirty="0" smtClean="0">
                <a:solidFill>
                  <a:srgbClr val="3366CC"/>
                </a:solidFill>
                <a:ea typeface="華康少女文字W6" panose="02010609000101010101" pitchFamily="49" charset="-120"/>
              </a:rPr>
              <a:t>:</a:t>
            </a:r>
            <a:r>
              <a:rPr lang="zh-TW" altLang="en-US" dirty="0" smtClean="0">
                <a:solidFill>
                  <a:srgbClr val="3366CC"/>
                </a:solidFill>
                <a:ea typeface="華康少女文字W6" panose="02010609000101010101" pitchFamily="49" charset="-120"/>
              </a:rPr>
              <a:t>  </a:t>
            </a:r>
            <a:r>
              <a:rPr lang="en-US" altLang="zh-TW" dirty="0" smtClean="0">
                <a:solidFill>
                  <a:srgbClr val="C00000"/>
                </a:solidFill>
                <a:latin typeface="Comic Sans MS" panose="030F0702030302020204" pitchFamily="66" charset="0"/>
                <a:ea typeface="華康少女文字W6" panose="02010609000101010101" pitchFamily="49" charset="-120"/>
              </a:rPr>
              <a:t>40</a:t>
            </a:r>
            <a:r>
              <a:rPr lang="en-US" altLang="zh-TW" dirty="0" smtClean="0">
                <a:solidFill>
                  <a:srgbClr val="3366CC"/>
                </a:solidFill>
                <a:latin typeface="Comic Sans MS" panose="030F0702030302020204" pitchFamily="66" charset="0"/>
                <a:ea typeface="華康少女文字W6" panose="02010609000101010101" pitchFamily="49" charset="-120"/>
              </a:rPr>
              <a:t>%</a:t>
            </a:r>
            <a:r>
              <a:rPr lang="zh-TW" altLang="en-US" dirty="0" smtClean="0">
                <a:solidFill>
                  <a:srgbClr val="3366CC"/>
                </a:solidFill>
                <a:latin typeface="Comic Sans MS" panose="030F0702030302020204" pitchFamily="66" charset="0"/>
                <a:ea typeface="華康少女文字W6" panose="02010609000101010101" pitchFamily="49" charset="-120"/>
              </a:rPr>
              <a:t> </a:t>
            </a:r>
            <a:r>
              <a:rPr lang="zh-TW" altLang="en-US" dirty="0" smtClean="0">
                <a:latin typeface="Comic Sans MS" panose="030F0702030302020204" pitchFamily="66" charset="0"/>
                <a:ea typeface="華康少女文字W6" panose="02010609000101010101" pitchFamily="49" charset="-120"/>
              </a:rPr>
              <a:t>  </a:t>
            </a:r>
            <a:r>
              <a:rPr lang="en-US" altLang="zh-TW" dirty="0" smtClean="0">
                <a:latin typeface="Comic Sans MS" panose="030F0702030302020204" pitchFamily="66" charset="0"/>
                <a:ea typeface="華康少女文字W6" panose="02010609000101010101" pitchFamily="49" charset="-120"/>
              </a:rPr>
              <a:t>(</a:t>
            </a:r>
            <a:r>
              <a:rPr lang="en-US" altLang="zh-TW" dirty="0" smtClean="0">
                <a:solidFill>
                  <a:srgbClr val="00B050"/>
                </a:solidFill>
                <a:latin typeface="Comic Sans MS" panose="030F0702030302020204" pitchFamily="66" charset="0"/>
                <a:ea typeface="華康少女文字W6" panose="02010609000101010101" pitchFamily="49" charset="-120"/>
              </a:rPr>
              <a:t>April</a:t>
            </a:r>
            <a:r>
              <a:rPr lang="en-US" altLang="zh-TW" dirty="0" smtClean="0">
                <a:latin typeface="Comic Sans MS" panose="030F0702030302020204" pitchFamily="66" charset="0"/>
                <a:ea typeface="華康少女文字W6" panose="02010609000101010101" pitchFamily="49" charset="-120"/>
              </a:rPr>
              <a:t> &amp; </a:t>
            </a:r>
            <a:r>
              <a:rPr lang="en-US" altLang="zh-TW" dirty="0" smtClean="0">
                <a:solidFill>
                  <a:srgbClr val="FFC000"/>
                </a:solidFill>
                <a:latin typeface="Comic Sans MS" panose="030F0702030302020204" pitchFamily="66" charset="0"/>
                <a:ea typeface="華康少女文字W6" panose="02010609000101010101" pitchFamily="49" charset="-120"/>
              </a:rPr>
              <a:t>June</a:t>
            </a:r>
            <a:r>
              <a:rPr lang="en-US" altLang="zh-TW" dirty="0" smtClean="0">
                <a:latin typeface="Comic Sans MS" panose="030F0702030302020204" pitchFamily="66" charset="0"/>
                <a:ea typeface="華康少女文字W6" panose="02010609000101010101" pitchFamily="49" charset="-120"/>
              </a:rPr>
              <a:t>)</a:t>
            </a:r>
          </a:p>
          <a:p>
            <a:pPr marL="0" indent="0">
              <a:buNone/>
            </a:pPr>
            <a:r>
              <a:rPr lang="zh-TW" altLang="en-US" dirty="0" smtClean="0">
                <a:latin typeface="Comic Sans MS" panose="030F0702030302020204" pitchFamily="66" charset="0"/>
                <a:ea typeface="華康少女文字W6" panose="02010609000101010101" pitchFamily="49" charset="-120"/>
              </a:rPr>
              <a:t>     </a:t>
            </a:r>
            <a:r>
              <a:rPr lang="en-US" altLang="zh-TW" dirty="0" smtClean="0">
                <a:latin typeface="Comic Sans MS" panose="030F0702030302020204" pitchFamily="66" charset="0"/>
                <a:ea typeface="華康少女文字W6" panose="02010609000101010101" pitchFamily="49" charset="-120"/>
              </a:rPr>
              <a:t>	 </a:t>
            </a:r>
            <a:r>
              <a:rPr lang="en-US" altLang="zh-TW" dirty="0" smtClean="0">
                <a:solidFill>
                  <a:srgbClr val="7030A0"/>
                </a:solidFill>
                <a:latin typeface="Comic Sans MS" panose="030F0702030302020204" pitchFamily="66" charset="0"/>
                <a:ea typeface="華康少女文字W6" panose="02010609000101010101" pitchFamily="49" charset="-120"/>
              </a:rPr>
              <a:t>1</a:t>
            </a:r>
            <a:r>
              <a:rPr lang="en-US" altLang="zh-TW" baseline="30000" dirty="0" smtClean="0">
                <a:solidFill>
                  <a:srgbClr val="7030A0"/>
                </a:solidFill>
                <a:latin typeface="Comic Sans MS" panose="030F0702030302020204" pitchFamily="66" charset="0"/>
                <a:ea typeface="華康少女文字W6" panose="02010609000101010101" pitchFamily="49" charset="-120"/>
              </a:rPr>
              <a:t>st </a:t>
            </a:r>
            <a:r>
              <a:rPr lang="en-US" altLang="zh-TW" dirty="0" smtClean="0">
                <a:solidFill>
                  <a:srgbClr val="7030A0"/>
                </a:solidFill>
                <a:latin typeface="Comic Sans MS" panose="030F0702030302020204" pitchFamily="66" charset="0"/>
                <a:ea typeface="華康少女文字W6" panose="02010609000101010101" pitchFamily="49" charset="-120"/>
              </a:rPr>
              <a:t>:		</a:t>
            </a:r>
            <a:r>
              <a:rPr lang="en-US" altLang="zh-TW" sz="2800" dirty="0" smtClean="0">
                <a:solidFill>
                  <a:srgbClr val="7030A0"/>
                </a:solidFill>
                <a:latin typeface="Comic Sans MS" panose="030F0702030302020204" pitchFamily="66" charset="0"/>
                <a:ea typeface="華康少女文字W6" panose="02010609000101010101" pitchFamily="49" charset="-120"/>
              </a:rPr>
              <a:t>Unit 1 - Review 1</a:t>
            </a:r>
          </a:p>
          <a:p>
            <a:pPr marL="0" indent="0">
              <a:buNone/>
            </a:pPr>
            <a:r>
              <a:rPr lang="en-US" altLang="zh-TW" sz="2800" dirty="0">
                <a:latin typeface="Comic Sans MS" panose="030F0702030302020204" pitchFamily="66" charset="0"/>
                <a:ea typeface="華康少女文字W6" panose="02010609000101010101" pitchFamily="49" charset="-120"/>
              </a:rPr>
              <a:t>	 </a:t>
            </a:r>
            <a:r>
              <a:rPr lang="en-US" altLang="zh-TW" sz="2800" dirty="0" smtClean="0">
                <a:solidFill>
                  <a:srgbClr val="BC148C"/>
                </a:solidFill>
                <a:latin typeface="Comic Sans MS" panose="030F0702030302020204" pitchFamily="66" charset="0"/>
                <a:ea typeface="華康少女文字W6" panose="02010609000101010101" pitchFamily="49" charset="-120"/>
              </a:rPr>
              <a:t>2</a:t>
            </a:r>
            <a:r>
              <a:rPr lang="en-US" altLang="zh-TW" sz="2800" baseline="30000" dirty="0" smtClean="0">
                <a:solidFill>
                  <a:srgbClr val="BC148C"/>
                </a:solidFill>
                <a:latin typeface="Comic Sans MS" panose="030F0702030302020204" pitchFamily="66" charset="0"/>
                <a:ea typeface="華康少女文字W6" panose="02010609000101010101" pitchFamily="49" charset="-120"/>
              </a:rPr>
              <a:t>nd </a:t>
            </a:r>
            <a:r>
              <a:rPr lang="en-US" altLang="zh-TW" sz="2800" dirty="0" smtClean="0">
                <a:solidFill>
                  <a:srgbClr val="BC148C"/>
                </a:solidFill>
                <a:latin typeface="Comic Sans MS" panose="030F0702030302020204" pitchFamily="66" charset="0"/>
                <a:ea typeface="華康少女文字W6" panose="02010609000101010101" pitchFamily="49" charset="-120"/>
              </a:rPr>
              <a:t>:		Unit 3 – Review 2</a:t>
            </a:r>
            <a:r>
              <a:rPr lang="zh-TW" altLang="en-US" dirty="0" smtClean="0">
                <a:solidFill>
                  <a:srgbClr val="BC148C"/>
                </a:solidFill>
                <a:latin typeface="Comic Sans MS" panose="030F0702030302020204" pitchFamily="66" charset="0"/>
                <a:ea typeface="華康少女文字W6" panose="02010609000101010101" pitchFamily="49" charset="-120"/>
              </a:rPr>
              <a:t> </a:t>
            </a:r>
            <a:endParaRPr lang="en-US" altLang="zh-TW" dirty="0" smtClean="0">
              <a:solidFill>
                <a:srgbClr val="BC148C"/>
              </a:solidFill>
              <a:latin typeface="Comic Sans MS" panose="030F0702030302020204" pitchFamily="66" charset="0"/>
              <a:ea typeface="華康少女文字W6" panose="02010609000101010101" pitchFamily="49" charset="-120"/>
            </a:endParaRPr>
          </a:p>
          <a:p>
            <a:pPr>
              <a:defRPr/>
            </a:pPr>
            <a:r>
              <a:rPr lang="zh-TW" altLang="en-US" dirty="0">
                <a:solidFill>
                  <a:srgbClr val="EF7A8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多元評量</a:t>
            </a:r>
            <a:r>
              <a:rPr lang="en-US" altLang="zh-TW" dirty="0">
                <a:solidFill>
                  <a:srgbClr val="EF7A8E"/>
                </a:solidFill>
                <a:ea typeface="華康少女文字W6" panose="02010609000101010101" pitchFamily="49" charset="-120"/>
              </a:rPr>
              <a:t>:</a:t>
            </a:r>
            <a:r>
              <a:rPr lang="zh-TW" altLang="en-US" dirty="0">
                <a:solidFill>
                  <a:srgbClr val="EF7A8E"/>
                </a:solidFill>
                <a:ea typeface="華康少女文字W6" panose="02010609000101010101" pitchFamily="49" charset="-120"/>
              </a:rPr>
              <a:t>  </a:t>
            </a:r>
            <a:r>
              <a:rPr lang="en-US" altLang="zh-TW" dirty="0">
                <a:solidFill>
                  <a:srgbClr val="C00000"/>
                </a:solidFill>
                <a:latin typeface="Comic Sans MS" panose="030F0702030302020204" pitchFamily="66" charset="0"/>
                <a:ea typeface="華康少女文字W6" panose="02010609000101010101" pitchFamily="49" charset="-120"/>
              </a:rPr>
              <a:t>60</a:t>
            </a:r>
            <a:r>
              <a:rPr lang="en-US" altLang="zh-TW" dirty="0" smtClean="0">
                <a:solidFill>
                  <a:srgbClr val="3366CC"/>
                </a:solidFill>
                <a:latin typeface="Comic Sans MS" panose="030F0702030302020204" pitchFamily="66" charset="0"/>
                <a:ea typeface="華康少女文字W6" panose="02010609000101010101" pitchFamily="49" charset="-120"/>
              </a:rPr>
              <a:t>%</a:t>
            </a:r>
          </a:p>
          <a:p>
            <a:pPr marL="0" indent="0">
              <a:buFontTx/>
              <a:buNone/>
              <a:defRPr/>
            </a:pPr>
            <a:r>
              <a:rPr lang="zh-TW" altLang="en-US" dirty="0" smtClean="0">
                <a:solidFill>
                  <a:srgbClr val="3366CC"/>
                </a:solidFill>
                <a:ea typeface="華康少女文字W6" panose="02010609000101010101" pitchFamily="49" charset="-120"/>
              </a:rPr>
              <a:t>        </a:t>
            </a:r>
            <a:r>
              <a:rPr lang="zh-TW" altLang="en-US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聽力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+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口說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+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閱讀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+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書寫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+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態度</a:t>
            </a:r>
            <a:endParaRPr lang="en-US" altLang="zh-TW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fr-CA" altLang="zh-TW" dirty="0" smtClean="0">
                <a:solidFill>
                  <a:srgbClr val="EF7A8E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411413" y="206375"/>
            <a:ext cx="6275387" cy="857250"/>
          </a:xfrm>
        </p:spPr>
        <p:txBody>
          <a:bodyPr/>
          <a:lstStyle/>
          <a:p>
            <a:pPr algn="l"/>
            <a:r>
              <a:rPr lang="zh-TW" altLang="en-US" dirty="0" smtClean="0">
                <a:solidFill>
                  <a:srgbClr val="3366CC"/>
                </a:solidFill>
                <a:latin typeface="文鼎空疊圓" pitchFamily="49" charset="-120"/>
                <a:ea typeface="文鼎空疊圓" pitchFamily="49" charset="-120"/>
              </a:rPr>
              <a:t>親 師 合 作</a:t>
            </a:r>
            <a:endParaRPr lang="fr-CA" altLang="zh-TW" dirty="0" smtClean="0">
              <a:solidFill>
                <a:srgbClr val="EF7A8E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411413" y="1200150"/>
            <a:ext cx="6275387" cy="381987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勤背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單字 </a:t>
            </a:r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+ 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句型</a:t>
            </a:r>
            <a:r>
              <a:rPr lang="zh-TW" altLang="en-US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endParaRPr lang="en-US" altLang="zh-TW" dirty="0" smtClean="0">
              <a:solidFill>
                <a:srgbClr val="3366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auto">
              <a:spcAft>
                <a:spcPts val="0"/>
              </a:spcAft>
              <a:defRPr/>
            </a:pPr>
            <a:endParaRPr lang="fr-CA" dirty="0" smtClean="0">
              <a:solidFill>
                <a:srgbClr val="EF7A8E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rgbClr val="92D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週四</a:t>
            </a:r>
            <a:r>
              <a:rPr lang="zh-TW" altLang="en-US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單字小考 </a:t>
            </a:r>
            <a:endParaRPr lang="en-US" altLang="zh-TW" dirty="0" smtClean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zh-TW" altLang="en-US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zh-TW" altLang="en-US" sz="2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考卷</a:t>
            </a:r>
            <a:r>
              <a:rPr lang="zh-TW" altLang="en-US" sz="28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週二</a:t>
            </a:r>
            <a:r>
              <a:rPr lang="zh-TW" altLang="en-US" sz="2800" dirty="0" smtClean="0">
                <a:solidFill>
                  <a:srgbClr val="EF7A8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貼</a:t>
            </a:r>
            <a:r>
              <a:rPr lang="zh-TW" altLang="en-US" sz="28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聯絡簿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煩請簽名</a:t>
            </a:r>
            <a:endParaRPr lang="en-US" altLang="zh-TW" sz="28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fr-CA" altLang="zh-TW" sz="2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zh-TW" altLang="en-US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鼓勵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多聽</a:t>
            </a:r>
            <a:r>
              <a:rPr lang="zh-TW" altLang="en-US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+</a:t>
            </a:r>
            <a:r>
              <a:rPr lang="zh-TW" altLang="en-US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solidFill>
                  <a:srgbClr val="EF7A8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多說 </a:t>
            </a:r>
            <a:r>
              <a:rPr lang="en-US" altLang="zh-TW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+</a:t>
            </a:r>
            <a:r>
              <a:rPr lang="en-US" altLang="zh-TW" dirty="0" smtClean="0">
                <a:solidFill>
                  <a:srgbClr val="EF7A8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solidFill>
                  <a:srgbClr val="BC148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多練習</a:t>
            </a:r>
            <a:endParaRPr lang="en-US" altLang="zh-TW" dirty="0" smtClean="0">
              <a:solidFill>
                <a:srgbClr val="BC148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altLang="zh-TW" dirty="0">
              <a:solidFill>
                <a:srgbClr val="EF7A8E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auto">
              <a:spcAft>
                <a:spcPts val="0"/>
              </a:spcAft>
              <a:defRPr/>
            </a:pPr>
            <a:endParaRPr lang="fr-CA" dirty="0" smtClean="0">
              <a:solidFill>
                <a:srgbClr val="EF7A8E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BC148C"/>
                </a:solidFill>
              </a:rPr>
              <a:t>感 謝 聆 聽</a:t>
            </a:r>
            <a:endParaRPr lang="zh-TW" altLang="en-US" dirty="0">
              <a:solidFill>
                <a:srgbClr val="BC148C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期待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孩子</a:t>
            </a:r>
            <a:r>
              <a:rPr lang="zh-TW" altLang="en-US" dirty="0" smtClean="0">
                <a:solidFill>
                  <a:srgbClr val="EF7A8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英語能力</a:t>
            </a:r>
            <a:r>
              <a:rPr lang="zh-TW" altLang="en-US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更上一層樓！</a:t>
            </a:r>
            <a:endParaRPr lang="en-US" altLang="zh-TW" dirty="0" smtClean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 smtClean="0"/>
          </a:p>
          <a:p>
            <a:r>
              <a:rPr lang="zh-TW" altLang="en-US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分機： </a:t>
            </a:r>
            <a:r>
              <a:rPr lang="en-US" altLang="zh-TW" dirty="0" smtClean="0">
                <a:solidFill>
                  <a:srgbClr val="BC148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817</a:t>
            </a:r>
            <a:endParaRPr lang="en-US" altLang="zh-TW" dirty="0">
              <a:solidFill>
                <a:srgbClr val="BC148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21483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170</Template>
  <TotalTime>55</TotalTime>
  <Words>137</Words>
  <Application>Microsoft Office PowerPoint</Application>
  <PresentationFormat>如螢幕大小 (16:9)</PresentationFormat>
  <Paragraphs>40</Paragraphs>
  <Slides>6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4" baseType="lpstr">
      <vt:lpstr>文鼎空疊圓</vt:lpstr>
      <vt:lpstr>華康少女文字W6</vt:lpstr>
      <vt:lpstr>新細明體</vt:lpstr>
      <vt:lpstr>標楷體</vt:lpstr>
      <vt:lpstr>Arial</vt:lpstr>
      <vt:lpstr>Calibri</vt:lpstr>
      <vt:lpstr>Comic Sans MS</vt:lpstr>
      <vt:lpstr>Office 佈景主題</vt:lpstr>
      <vt:lpstr>2021 三年級英語科課程計畫</vt:lpstr>
      <vt:lpstr>教 材 教 法</vt:lpstr>
      <vt:lpstr>教 學 計 畫</vt:lpstr>
      <vt:lpstr>評 量 方 式</vt:lpstr>
      <vt:lpstr>親 師 合 作</vt:lpstr>
      <vt:lpstr>感 謝 聆 聽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 三年級英語課程計畫</dc:title>
  <dc:creator>user</dc:creator>
  <cp:lastModifiedBy>user</cp:lastModifiedBy>
  <cp:revision>15</cp:revision>
  <dcterms:created xsi:type="dcterms:W3CDTF">2021-01-22T05:42:56Z</dcterms:created>
  <dcterms:modified xsi:type="dcterms:W3CDTF">2021-02-24T05:56:59Z</dcterms:modified>
</cp:coreProperties>
</file>